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9" r:id="rId43"/>
    <p:sldId id="300" r:id="rId44"/>
    <p:sldId id="301" r:id="rId45"/>
    <p:sldId id="302" r:id="rId46"/>
    <p:sldId id="303" r:id="rId47"/>
    <p:sldId id="304" r:id="rId48"/>
    <p:sldId id="305"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9"/>
  </p:normalViewPr>
  <p:slideViewPr>
    <p:cSldViewPr snapToGrid="0" snapToObjects="1">
      <p:cViewPr varScale="1">
        <p:scale>
          <a:sx n="56" d="100"/>
          <a:sy n="56"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t>Οι προγραμματιστές αναφέρονται σε τμήματα κειμένου ως συμβολοσειρές. Στην τελευταία μας άσκηση, δημιουργήσαμε τη συμβολοσειρά "Hello world!". </a:t>
            </a:r>
          </a:p>
          <a:p>
            <a:pPr marL="0" indent="0">
              <a:buClrTx/>
              <a:buSzTx/>
              <a:buFontTx/>
              <a:buNone/>
            </a:pPr>
            <a:r>
              <a:t>Στην Python μια συμβολοσειρά περιβάλλεται από διπλά εισαγωγικά ("Hello world") ή με μονά εισαγωγικά (‘Hello world’). Δεν έχει σημασία ποιο είδος χρησιμοποιείτε, απλώς να είστε συνεπείς.</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Το Division (διαίρεση) μπορεί να ρίξει το δικό του ειδικό σφάλμα: </a:t>
            </a:r>
            <a:r>
              <a:rPr>
                <a:solidFill>
                  <a:srgbClr val="AA1728"/>
                </a:solidFill>
              </a:rPr>
              <a:t>ZeroDivisionError</a:t>
            </a:r>
            <a:r>
              <a:t>. Η Python θα δώσει αυτό το σφάλμα όταν προσπαθεί να διαιρέσει με 0.</a:t>
            </a:r>
          </a:p>
          <a:p>
            <a:pPr marL="0" indent="0" defTabSz="759459">
              <a:spcBef>
                <a:spcPts val="3100"/>
              </a:spcBef>
              <a:buClrTx/>
              <a:buSzTx/>
              <a:buFontTx/>
              <a:buNone/>
              <a:defRPr sz="4600"/>
            </a:pPr>
            <a:endParaRPr/>
          </a:p>
          <a:p>
            <a:pPr marL="0" indent="0" defTabSz="759459">
              <a:spcBef>
                <a:spcPts val="3100"/>
              </a:spcBef>
              <a:buClrTx/>
              <a:buSzTx/>
              <a:buFontTx/>
              <a:buNone/>
              <a:defRPr sz="4600"/>
            </a:pPr>
            <a:r>
              <a:t>Οι μαθηματικές πράξεις στο Python ακολουθούν την </a:t>
            </a:r>
            <a:r>
              <a:rPr u="sng">
                <a:hlinkClick r:id="rId2"/>
              </a:rPr>
              <a:t>order of operations</a:t>
            </a:r>
            <a:r>
              <a:rPr>
                <a:solidFill>
                  <a:srgbClr val="484848"/>
                </a:solidFill>
              </a:rPr>
              <a:t>.</a:t>
            </a:r>
          </a:p>
          <a:p>
            <a:pPr marL="0" indent="0" defTabSz="759459">
              <a:spcBef>
                <a:spcPts val="3100"/>
              </a:spcBef>
              <a:buClrTx/>
              <a:buSzTx/>
              <a:buFontTx/>
              <a:buNone/>
              <a:defRPr sz="4600">
                <a:solidFill>
                  <a:srgbClr val="EF4E47"/>
                </a:solidFill>
              </a:defRPr>
            </a:pPr>
            <a:endParaRPr>
              <a:solidFill>
                <a:srgbClr val="484848"/>
              </a:solidFill>
            </a:endParaRPr>
          </a:p>
          <a:p>
            <a:pPr marL="0" indent="0" defTabSz="759459">
              <a:spcBef>
                <a:spcPts val="3100"/>
              </a:spcBef>
              <a:buClrTx/>
              <a:buSzTx/>
              <a:buFontTx/>
              <a:buNone/>
              <a:defRPr sz="4600"/>
            </a:pPr>
            <a:r>
              <a:rPr u="sng">
                <a:hlinkClick r:id="rId3"/>
              </a:rPr>
              <a:t>Mathematics 2 = 1  Can you Prove it ?</a:t>
            </a:r>
          </a:p>
          <a:p>
            <a:pPr marL="0" indent="0" defTabSz="759459">
              <a:spcBef>
                <a:spcPts val="3100"/>
              </a:spcBef>
              <a:buClrTx/>
              <a:buSzTx/>
              <a:buFontTx/>
              <a:buNone/>
              <a:defRPr sz="4600"/>
            </a:pPr>
            <a:r>
              <a:rPr u="sng">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t>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2841254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329150806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lnSpcReduction="10000"/>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Σε αυτό το παράδειγμα, η συνάρτηση μοιάζει με:</a:t>
            </a:r>
          </a:p>
          <a:p>
            <a:pPr marL="0" indent="0" defTabSz="808990">
              <a:spcBef>
                <a:spcPts val="3300"/>
              </a:spcBef>
              <a:buClrTx/>
              <a:buSzTx/>
              <a:buFontTx/>
              <a:buNone/>
              <a:defRPr sz="4900"/>
            </a:pPr>
            <a:r>
              <a:rPr lang="en" dirty="0">
                <a:solidFill>
                  <a:srgbClr val="00B050"/>
                </a:solidFill>
              </a:rPr>
              <a:t>def greet_customer():</a:t>
            </a:r>
          </a:p>
          <a:p>
            <a:pPr marL="0" indent="0" defTabSz="808990">
              <a:spcBef>
                <a:spcPts val="3300"/>
              </a:spcBef>
              <a:buClrTx/>
              <a:buSzTx/>
              <a:buFontTx/>
              <a:buNone/>
              <a:defRPr sz="4900"/>
            </a:pPr>
            <a:r>
              <a:rPr lang="el-GR" dirty="0"/>
              <a:t>και η κλήση της με:</a:t>
            </a:r>
          </a:p>
          <a:p>
            <a:pPr marL="0" indent="0" defTabSz="808990">
              <a:spcBef>
                <a:spcPts val="3300"/>
              </a:spcBef>
              <a:buClrTx/>
              <a:buSzTx/>
              <a:buFontTx/>
              <a:buNone/>
              <a:defRPr sz="4900"/>
            </a:pPr>
            <a:r>
              <a:rPr lang="el-GR" dirty="0">
                <a:solidFill>
                  <a:srgbClr val="00B050"/>
                </a:solidFill>
              </a:rPr>
              <a:t> </a:t>
            </a:r>
            <a:r>
              <a:rPr lang="en" dirty="0">
                <a:solidFill>
                  <a:srgbClr val="00B050"/>
                </a:solidFill>
              </a:rPr>
              <a:t>greet_customer():</a:t>
            </a:r>
          </a:p>
          <a:p>
            <a:pPr marL="0" indent="0" defTabSz="808990">
              <a:spcBef>
                <a:spcPts val="3300"/>
              </a:spcBef>
              <a:buClrTx/>
              <a:buSzTx/>
              <a:buFontTx/>
              <a:buNone/>
              <a:defRPr sz="4900"/>
            </a:pPr>
            <a:r>
              <a:rPr lang="el-GR" dirty="0"/>
              <a:t>Κάθε φορά που καλούμε την συνάρτηση εκτυπώνετε το παρακάτω μήνυμα:</a:t>
            </a:r>
          </a:p>
          <a:p>
            <a:pPr marL="0" indent="0" defTabSz="808990">
              <a:spcBef>
                <a:spcPts val="3300"/>
              </a:spcBef>
              <a:buClrTx/>
              <a:buSzTx/>
              <a:buFontTx/>
              <a:buNone/>
              <a:defRPr sz="4900"/>
            </a:pPr>
            <a:r>
              <a:rPr lang="el-GR" sz="4900" dirty="0">
                <a:solidFill>
                  <a:srgbClr val="00B050"/>
                </a:solidFill>
              </a:rPr>
              <a:t>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extLst>
      <p:ext uri="{BB962C8B-B14F-4D97-AF65-F5344CB8AC3E}">
        <p14:creationId xmlns:p14="http://schemas.microsoft.com/office/powerpoint/2010/main" val="19052193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extLst>
      <p:ext uri="{BB962C8B-B14F-4D97-AF65-F5344CB8AC3E}">
        <p14:creationId xmlns:p14="http://schemas.microsoft.com/office/powerpoint/2010/main" val="24307850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Tree>
    <p:extLst>
      <p:ext uri="{BB962C8B-B14F-4D97-AF65-F5344CB8AC3E}">
        <p14:creationId xmlns:p14="http://schemas.microsoft.com/office/powerpoint/2010/main" val="98099581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p>
          <a:p>
            <a:pPr marL="0" indent="0" defTabSz="808990">
              <a:spcBef>
                <a:spcPts val="3300"/>
              </a:spcBef>
              <a:buClrTx/>
              <a:buSzTx/>
              <a:buFontTx/>
              <a:buNone/>
              <a:defRPr sz="4900"/>
            </a:pPr>
            <a:r>
              <a:rPr lang="en" sz="4900" dirty="0">
                <a:solidFill>
                  <a:schemeClr val="tx2"/>
                </a:solidFill>
              </a:rPr>
              <a:t>def function_name(): </a:t>
            </a:r>
            <a:endParaRPr lang="el-GR" sz="4900" dirty="0">
              <a:solidFill>
                <a:schemeClr val="tx2"/>
              </a:solidFill>
            </a:endParaRPr>
          </a:p>
          <a:p>
            <a:pPr marL="0" indent="0" defTabSz="808990">
              <a:spcBef>
                <a:spcPts val="3300"/>
              </a:spcBef>
              <a:buClrTx/>
              <a:buSzTx/>
              <a:buFontTx/>
              <a:buNone/>
              <a:defRPr sz="4900"/>
            </a:pPr>
            <a:r>
              <a:rPr lang="el-GR" sz="4900" dirty="0">
                <a:solidFill>
                  <a:schemeClr val="tx2"/>
                </a:solidFill>
              </a:rPr>
              <a:t>     	</a:t>
            </a:r>
            <a:r>
              <a:rPr lang="en" sz="4900" dirty="0">
                <a:solidFill>
                  <a:schemeClr val="tx2"/>
                </a:solidFill>
              </a:rPr>
              <a:t>some code</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το: είναι αυτό που εκτελείται όταν καλείται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36015568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a:p>
          <a:p>
            <a:pPr marL="0" indent="0">
              <a:buClrTx/>
              <a:buSzTx/>
              <a:buFontTx/>
              <a:buNone/>
            </a:pPr>
            <a:r>
              <a:t>Κείμενο που γράφεται σε ένα πρόγραμμα αλλά δεν εκτελείται από τον υπολογιστή ονομάζεται σχόλιο. Η Python ερμηνεύει οτιδήποτε μετά το # ως σχόλιο.</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Στιγμιότυπο 2020-08-16, 9.51.29 μμ.png" descr="Στιγμιότυπο 2020-08-16, 9.51.29 μμ.png"/>
          <p:cNvPicPr>
            <a:picLocks noGrp="1" noChangeAspect="1"/>
          </p:cNvPicPr>
          <p:nvPr>
            <p:ph type="pic" idx="21"/>
          </p:nvPr>
        </p:nvPicPr>
        <p:blipFill>
          <a:blip r:embed="rId2"/>
          <a:srcRect/>
          <a:stretch>
            <a:fillRect/>
          </a:stretch>
        </p:blipFill>
        <p:spPr>
          <a:xfrm>
            <a:off x="12636500" y="3846270"/>
            <a:ext cx="10795000" cy="2184142"/>
          </a:xfrm>
          <a:prstGeom prst="rect">
            <a:avLst/>
          </a:prstGeom>
          <a:ln w="12700">
            <a:miter lim="400000"/>
          </a:ln>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Παρέχετε πλαίσιο για το γιατί κάτι γράφεται με τον τρόπο που είναι:</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Αγνοήστε μια γραμμή κώδικα και δείτε πώς θα εκτελεστεί ένα πρόγραμμα χωρίς αυτό:</a:t>
            </a:r>
          </a:p>
        </p:txBody>
      </p:sp>
      <p:pic>
        <p:nvPicPr>
          <p:cNvPr id="164" name="Στιγμιότυπο 2020-08-16, 9.53.29 μμ.png" descr="Στιγμιότυπο 2020-08-16, 9.53.29 μμ.png"/>
          <p:cNvPicPr>
            <a:picLocks noChangeAspect="1"/>
          </p:cNvPicPr>
          <p:nvPr/>
        </p:nvPicPr>
        <p:blipFill>
          <a:blip r:embed="rId3"/>
          <a:stretch>
            <a:fillRect/>
          </a:stretch>
        </p:blipFill>
        <p:spPr>
          <a:xfrm>
            <a:off x="12633693" y="6733991"/>
            <a:ext cx="10800615" cy="2185278"/>
          </a:xfrm>
          <a:prstGeom prst="rect">
            <a:avLst/>
          </a:prstGeom>
          <a:ln w="12700">
            <a:miter lim="400000"/>
          </a:ln>
        </p:spPr>
      </p:pic>
      <p:pic>
        <p:nvPicPr>
          <p:cNvPr id="165" name="Στιγμιότυπο 2020-08-16, 9.55.30 μμ.png" descr="Στιγμιότυπο 2020-08-16, 9.55.30 μμ.png"/>
          <p:cNvPicPr>
            <a:picLocks noChangeAspect="1"/>
          </p:cNvPicPr>
          <p:nvPr/>
        </p:nvPicPr>
        <p:blipFill>
          <a:blip r:embed="rId4"/>
          <a:stretch>
            <a:fillRect/>
          </a:stretch>
        </p:blipFill>
        <p:spPr>
          <a:xfrm>
            <a:off x="12633693" y="9738808"/>
            <a:ext cx="10800615" cy="2304443"/>
          </a:xfrm>
          <a:prstGeom prst="rect">
            <a:avLst/>
          </a:prstGeom>
          <a:ln w="12700">
            <a:miter lim="400000"/>
          </a:ln>
        </p:spPr>
      </p:pic>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t>“Η τεκμηρίωση είναι ένα σημαντικό βήμα στον προγραμματισμό.”</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t>Οι εκτυπωμένες λέξεις που εμφανίζονται ως αποτέλεσμα της λειτουργίας    print() αναφέρονται ως έξοδος. Το αποτέλεσμα αυτού του παραδείγματος  - προγράμματος είναι:</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TotalTime>
  <Words>3342</Words>
  <Application>Microsoft Macintosh PowerPoint</Application>
  <PresentationFormat>Προσαρμογή</PresentationFormat>
  <Paragraphs>276</Paragraphs>
  <Slides>48</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48</vt:i4>
      </vt:variant>
    </vt:vector>
  </HeadingPairs>
  <TitlesOfParts>
    <vt:vector size="57" baseType="lpstr">
      <vt:lpstr>Avenir Next Regular</vt:lpstr>
      <vt:lpstr>Cambria Math</vt:lpstr>
      <vt:lpstr>Futura</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10</cp:revision>
  <dcterms:created xsi:type="dcterms:W3CDTF">2020-10-18T16:43:58Z</dcterms:created>
  <dcterms:modified xsi:type="dcterms:W3CDTF">2020-10-18T19:36:41Z</dcterms:modified>
</cp:coreProperties>
</file>